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77" r:id="rId2"/>
    <p:sldId id="293" r:id="rId3"/>
    <p:sldId id="304" r:id="rId4"/>
    <p:sldId id="311" r:id="rId5"/>
    <p:sldId id="317" r:id="rId6"/>
    <p:sldId id="318" r:id="rId7"/>
    <p:sldId id="350" r:id="rId8"/>
    <p:sldId id="351" r:id="rId9"/>
    <p:sldId id="346" r:id="rId10"/>
    <p:sldId id="347" r:id="rId11"/>
    <p:sldId id="335" r:id="rId12"/>
    <p:sldId id="289"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F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91" autoAdjust="0"/>
    <p:restoredTop sz="94660"/>
  </p:normalViewPr>
  <p:slideViewPr>
    <p:cSldViewPr snapToGrid="0" showGuides="1">
      <p:cViewPr varScale="1">
        <p:scale>
          <a:sx n="98" d="100"/>
          <a:sy n="98" d="100"/>
        </p:scale>
        <p:origin x="132"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2" d="100"/>
          <a:sy n="92" d="100"/>
        </p:scale>
        <p:origin x="160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6"/>
          </a:xfrm>
          <a:prstGeom prst="rect">
            <a:avLst/>
          </a:prstGeom>
        </p:spPr>
        <p:txBody>
          <a:bodyPr vert="horz" lIns="91440" tIns="45720" rIns="91440" bIns="45720" rtlCol="0"/>
          <a:lstStyle>
            <a:lvl1pPr algn="r">
              <a:defRPr sz="1200"/>
            </a:lvl1pPr>
          </a:lstStyle>
          <a:p>
            <a:fld id="{84F2F7D0-D405-4442-83ED-B56845B44A1C}" type="datetimeFigureOut">
              <a:rPr lang="en-US" smtClean="0"/>
              <a:t>6/24/2026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6"/>
            <a:ext cx="5607050" cy="36607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6"/>
            <a:ext cx="3038475" cy="466726"/>
          </a:xfrm>
          <a:prstGeom prst="rect">
            <a:avLst/>
          </a:prstGeom>
        </p:spPr>
        <p:txBody>
          <a:bodyPr vert="horz" lIns="91440" tIns="45720" rIns="91440" bIns="45720" rtlCol="0" anchor="b"/>
          <a:lstStyle>
            <a:lvl1pPr algn="r">
              <a:defRPr sz="1200"/>
            </a:lvl1pPr>
          </a:lstStyle>
          <a:p>
            <a:fld id="{10DCA7E6-65E0-4236-A345-0337369B3A89}" type="slidenum">
              <a:rPr lang="en-US" smtClean="0"/>
              <a:t>‹#›</a:t>
            </a:fld>
            <a:endParaRPr lang="en-US"/>
          </a:p>
        </p:txBody>
      </p:sp>
    </p:spTree>
    <p:extLst>
      <p:ext uri="{BB962C8B-B14F-4D97-AF65-F5344CB8AC3E}">
        <p14:creationId xmlns:p14="http://schemas.microsoft.com/office/powerpoint/2010/main" val="136057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DCA7E6-65E0-4236-A345-0337369B3A89}" type="slidenum">
              <a:rPr lang="en-US" smtClean="0"/>
              <a:t>6</a:t>
            </a:fld>
            <a:endParaRPr lang="en-US"/>
          </a:p>
        </p:txBody>
      </p:sp>
    </p:spTree>
    <p:extLst>
      <p:ext uri="{BB962C8B-B14F-4D97-AF65-F5344CB8AC3E}">
        <p14:creationId xmlns:p14="http://schemas.microsoft.com/office/powerpoint/2010/main" val="736932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6/24/2026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3187" y="2401393"/>
            <a:ext cx="9991725" cy="4191000"/>
          </a:xfrm>
        </p:spPr>
        <p:txBody>
          <a:bodyPr>
            <a:normAutofit fontScale="90000"/>
          </a:bodyPr>
          <a:lstStyle/>
          <a:p>
            <a:r>
              <a:rPr lang="en-US" sz="4800" u="sng" dirty="0"/>
              <a:t>Apache Shores Service Area Waterline Replacement Issue: </a:t>
            </a:r>
            <a:br>
              <a:rPr lang="en-US" sz="4800" u="sng" dirty="0"/>
            </a:br>
            <a:br>
              <a:rPr lang="en-US" sz="4800" dirty="0"/>
            </a:br>
            <a:r>
              <a:rPr lang="en-US" sz="4800" dirty="0"/>
              <a:t>46 Substandard water lines require replacement at an estimated cost</a:t>
            </a:r>
            <a:br>
              <a:rPr lang="en-US" sz="4800" dirty="0"/>
            </a:br>
            <a:r>
              <a:rPr lang="en-US" sz="4800" dirty="0"/>
              <a:t>of $73 Million. </a:t>
            </a:r>
          </a:p>
        </p:txBody>
      </p:sp>
      <p:sp>
        <p:nvSpPr>
          <p:cNvPr id="3" name="Subtitle 2"/>
          <p:cNvSpPr>
            <a:spLocks noGrp="1"/>
          </p:cNvSpPr>
          <p:nvPr>
            <p:ph type="subTitle" idx="1"/>
          </p:nvPr>
        </p:nvSpPr>
        <p:spPr>
          <a:xfrm>
            <a:off x="2589213" y="3370610"/>
            <a:ext cx="8915399" cy="1126283"/>
          </a:xfrm>
        </p:spPr>
        <p:txBody>
          <a:bodyPr/>
          <a:lstStyle/>
          <a:p>
            <a:endParaRPr lang="en-US" sz="3600" dirty="0">
              <a:solidFill>
                <a:schemeClr val="tx1"/>
              </a:solidFill>
              <a:latin typeface="Century Gothic" panose="020B0502020202020204" pitchFamily="34" charset="0"/>
              <a:cs typeface="Arial" panose="020B0604020202020204" pitchFamily="34" charset="0"/>
            </a:endParaRPr>
          </a:p>
          <a:p>
            <a:endParaRPr lang="en-US" sz="3600" dirty="0">
              <a:solidFill>
                <a:schemeClr val="tx1"/>
              </a:solidFill>
              <a:latin typeface="Century Gothic" panose="020B050202020202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B6436625-0BF1-4219-B5B4-A9B0F54CBAEA}"/>
              </a:ext>
            </a:extLst>
          </p:cNvPr>
          <p:cNvPicPr>
            <a:picLocks noChangeAspect="1"/>
          </p:cNvPicPr>
          <p:nvPr/>
        </p:nvPicPr>
        <p:blipFill>
          <a:blip r:embed="rId2"/>
          <a:stretch>
            <a:fillRect/>
          </a:stretch>
        </p:blipFill>
        <p:spPr>
          <a:xfrm>
            <a:off x="3121378" y="409575"/>
            <a:ext cx="5949244" cy="2362488"/>
          </a:xfrm>
          <a:prstGeom prst="rect">
            <a:avLst/>
          </a:prstGeom>
        </p:spPr>
      </p:pic>
    </p:spTree>
    <p:extLst>
      <p:ext uri="{BB962C8B-B14F-4D97-AF65-F5344CB8AC3E}">
        <p14:creationId xmlns:p14="http://schemas.microsoft.com/office/powerpoint/2010/main" val="1629156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63793-7963-40B9-8C6E-94EAF276353D}"/>
              </a:ext>
            </a:extLst>
          </p:cNvPr>
          <p:cNvSpPr>
            <a:spLocks noGrp="1"/>
          </p:cNvSpPr>
          <p:nvPr>
            <p:ph type="title"/>
          </p:nvPr>
        </p:nvSpPr>
        <p:spPr>
          <a:xfrm>
            <a:off x="2277614" y="106476"/>
            <a:ext cx="8911687" cy="1280890"/>
          </a:xfrm>
        </p:spPr>
        <p:txBody>
          <a:bodyPr/>
          <a:lstStyle/>
          <a:p>
            <a:r>
              <a:rPr lang="en-US" dirty="0"/>
              <a:t>Community Questions:</a:t>
            </a:r>
          </a:p>
        </p:txBody>
      </p:sp>
      <p:sp>
        <p:nvSpPr>
          <p:cNvPr id="3" name="Content Placeholder 2">
            <a:extLst>
              <a:ext uri="{FF2B5EF4-FFF2-40B4-BE49-F238E27FC236}">
                <a16:creationId xmlns:a16="http://schemas.microsoft.com/office/drawing/2014/main" id="{01AC94AD-6F22-4C7B-AA1B-8450314A4971}"/>
              </a:ext>
            </a:extLst>
          </p:cNvPr>
          <p:cNvSpPr>
            <a:spLocks noGrp="1"/>
          </p:cNvSpPr>
          <p:nvPr>
            <p:ph idx="1"/>
          </p:nvPr>
        </p:nvSpPr>
        <p:spPr>
          <a:xfrm>
            <a:off x="1779916" y="1240221"/>
            <a:ext cx="8915400" cy="5828733"/>
          </a:xfrm>
        </p:spPr>
        <p:txBody>
          <a:bodyPr>
            <a:normAutofit/>
          </a:bodyPr>
          <a:lstStyle/>
          <a:p>
            <a:r>
              <a:rPr lang="en-US" sz="2400" b="1" dirty="0"/>
              <a:t>Q: Joining the District may stop exploration of other options.</a:t>
            </a:r>
          </a:p>
          <a:p>
            <a:r>
              <a:rPr lang="en-US" dirty="0">
                <a:solidFill>
                  <a:srgbClr val="FF0000"/>
                </a:solidFill>
              </a:rPr>
              <a:t>A</a:t>
            </a:r>
            <a:r>
              <a:rPr lang="en-US" sz="2400" dirty="0">
                <a:solidFill>
                  <a:srgbClr val="FF0000"/>
                </a:solidFill>
              </a:rPr>
              <a:t>: False. Nor is there any evidence to support this belief. </a:t>
            </a:r>
          </a:p>
          <a:p>
            <a:pPr lvl="1"/>
            <a:r>
              <a:rPr lang="en-US" sz="2400" dirty="0">
                <a:solidFill>
                  <a:srgbClr val="FF0000"/>
                </a:solidFill>
              </a:rPr>
              <a:t>Just recently the District obtained a $100,000 grant from the LCRA for an upcoming wastewater project in one of our service areas. </a:t>
            </a:r>
          </a:p>
          <a:p>
            <a:pPr lvl="1"/>
            <a:r>
              <a:rPr lang="en-US" sz="2400" dirty="0">
                <a:solidFill>
                  <a:srgbClr val="FF0000"/>
                </a:solidFill>
              </a:rPr>
              <a:t>Every year we review our upcoming projects and assess what funding paths are available to them. We review and apply for all possible grants that we qualify for. </a:t>
            </a:r>
          </a:p>
          <a:p>
            <a:pPr lvl="1"/>
            <a:r>
              <a:rPr lang="en-US" sz="2400" dirty="0">
                <a:solidFill>
                  <a:srgbClr val="FF0000"/>
                </a:solidFill>
              </a:rPr>
              <a:t>We will do the same for the Apache Shores area regardless of if you join the District or not. </a:t>
            </a:r>
          </a:p>
        </p:txBody>
      </p:sp>
    </p:spTree>
    <p:extLst>
      <p:ext uri="{BB962C8B-B14F-4D97-AF65-F5344CB8AC3E}">
        <p14:creationId xmlns:p14="http://schemas.microsoft.com/office/powerpoint/2010/main" val="2706237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AD001-F13E-4A7C-B2B7-15CAC3640C90}"/>
              </a:ext>
            </a:extLst>
          </p:cNvPr>
          <p:cNvSpPr>
            <a:spLocks noGrp="1"/>
          </p:cNvSpPr>
          <p:nvPr>
            <p:ph type="title"/>
          </p:nvPr>
        </p:nvSpPr>
        <p:spPr>
          <a:xfrm>
            <a:off x="2592925" y="361351"/>
            <a:ext cx="8911687" cy="1280890"/>
          </a:xfrm>
        </p:spPr>
        <p:txBody>
          <a:bodyPr/>
          <a:lstStyle/>
          <a:p>
            <a:r>
              <a:rPr lang="en-US" dirty="0"/>
              <a:t>Community Questions:</a:t>
            </a:r>
          </a:p>
        </p:txBody>
      </p:sp>
      <p:sp>
        <p:nvSpPr>
          <p:cNvPr id="3" name="Content Placeholder 2">
            <a:extLst>
              <a:ext uri="{FF2B5EF4-FFF2-40B4-BE49-F238E27FC236}">
                <a16:creationId xmlns:a16="http://schemas.microsoft.com/office/drawing/2014/main" id="{3D50F70B-F8A7-48DC-8634-44F423BA9CCF}"/>
              </a:ext>
            </a:extLst>
          </p:cNvPr>
          <p:cNvSpPr>
            <a:spLocks noGrp="1"/>
          </p:cNvSpPr>
          <p:nvPr>
            <p:ph idx="1"/>
          </p:nvPr>
        </p:nvSpPr>
        <p:spPr>
          <a:xfrm>
            <a:off x="1821957" y="1408387"/>
            <a:ext cx="8915400" cy="5355620"/>
          </a:xfrm>
        </p:spPr>
        <p:txBody>
          <a:bodyPr>
            <a:normAutofit fontScale="92500" lnSpcReduction="20000"/>
          </a:bodyPr>
          <a:lstStyle/>
          <a:p>
            <a:r>
              <a:rPr lang="en-US" sz="2400" b="1" dirty="0"/>
              <a:t>Q: </a:t>
            </a:r>
            <a:r>
              <a:rPr lang="en-US" sz="2400" b="1" dirty="0">
                <a:effectLst/>
                <a:ea typeface="Calibri" panose="020F0502020204030204" pitchFamily="34" charset="0"/>
              </a:rPr>
              <a:t>Joining the District would result in millions of dollars of debt and incur large amounts of interest on that debt which would require repayment through additional taxes on all property in Apache Shores. </a:t>
            </a:r>
          </a:p>
          <a:p>
            <a:r>
              <a:rPr lang="en-US" sz="2400" dirty="0">
                <a:solidFill>
                  <a:srgbClr val="FF0000"/>
                </a:solidFill>
                <a:ea typeface="Calibri" panose="020F0502020204030204" pitchFamily="34" charset="0"/>
              </a:rPr>
              <a:t>A: False. </a:t>
            </a:r>
          </a:p>
          <a:p>
            <a:pPr lvl="1"/>
            <a:r>
              <a:rPr lang="en-US" sz="2200" dirty="0">
                <a:solidFill>
                  <a:srgbClr val="FF0000"/>
                </a:solidFill>
                <a:effectLst/>
                <a:ea typeface="Calibri" panose="020F0502020204030204" pitchFamily="34" charset="0"/>
              </a:rPr>
              <a:t>The </a:t>
            </a:r>
            <a:r>
              <a:rPr lang="en-US" sz="2200" dirty="0">
                <a:solidFill>
                  <a:srgbClr val="FF0000"/>
                </a:solidFill>
                <a:ea typeface="Calibri" panose="020F0502020204030204" pitchFamily="34" charset="0"/>
              </a:rPr>
              <a:t>millions of overdue and necessary expenses already exist because of the condition of the waterlines. </a:t>
            </a:r>
          </a:p>
          <a:p>
            <a:pPr lvl="1"/>
            <a:r>
              <a:rPr lang="en-US" sz="2200" dirty="0">
                <a:solidFill>
                  <a:srgbClr val="FF0000"/>
                </a:solidFill>
                <a:effectLst/>
                <a:ea typeface="Calibri" panose="020F0502020204030204" pitchFamily="34" charset="0"/>
              </a:rPr>
              <a:t>The question is how Apache Shores will choose to fund the necessary repairs.</a:t>
            </a:r>
          </a:p>
          <a:p>
            <a:pPr lvl="2"/>
            <a:r>
              <a:rPr lang="en-US" sz="2000" dirty="0">
                <a:solidFill>
                  <a:srgbClr val="FF0000"/>
                </a:solidFill>
                <a:effectLst/>
                <a:ea typeface="Calibri" panose="020F0502020204030204" pitchFamily="34" charset="0"/>
              </a:rPr>
              <a:t>Via an Out of District fee: which will cost more for 70% of property owners and residents. </a:t>
            </a:r>
          </a:p>
          <a:p>
            <a:pPr lvl="3"/>
            <a:r>
              <a:rPr lang="en-US" sz="1800" dirty="0">
                <a:solidFill>
                  <a:srgbClr val="FF0000"/>
                </a:solidFill>
                <a:effectLst/>
                <a:ea typeface="Calibri" panose="020F0502020204030204" pitchFamily="34" charset="0"/>
              </a:rPr>
              <a:t>By not joining the District this fee would continue long-term even after this initial work is completed so that funding exist for the upkeep and future replacement of all lines in Apache Shores.</a:t>
            </a:r>
          </a:p>
          <a:p>
            <a:pPr lvl="2"/>
            <a:r>
              <a:rPr lang="en-US" sz="2000" dirty="0">
                <a:solidFill>
                  <a:srgbClr val="FF0000"/>
                </a:solidFill>
                <a:ea typeface="Calibri" panose="020F0502020204030204" pitchFamily="34" charset="0"/>
              </a:rPr>
              <a:t>Via a Defined Area Tax Rate: which is capped by law, and which would ensure that 70% of Apache residents pay the least amount possible to execute the work while avoiding future upkeep costs. </a:t>
            </a:r>
            <a:endParaRPr lang="en-US" sz="2000" dirty="0">
              <a:solidFill>
                <a:srgbClr val="FF0000"/>
              </a:solidFill>
              <a:effectLst/>
              <a:ea typeface="Calibri" panose="020F0502020204030204" pitchFamily="34" charset="0"/>
            </a:endParaRPr>
          </a:p>
          <a:p>
            <a:endParaRPr lang="en-US" dirty="0"/>
          </a:p>
        </p:txBody>
      </p:sp>
    </p:spTree>
    <p:extLst>
      <p:ext uri="{BB962C8B-B14F-4D97-AF65-F5344CB8AC3E}">
        <p14:creationId xmlns:p14="http://schemas.microsoft.com/office/powerpoint/2010/main" val="194425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sz="5400" dirty="0"/>
              <a:t>Questions?</a:t>
            </a:r>
          </a:p>
          <a:p>
            <a:endParaRPr lang="en-US" dirty="0"/>
          </a:p>
        </p:txBody>
      </p:sp>
    </p:spTree>
    <p:extLst>
      <p:ext uri="{BB962C8B-B14F-4D97-AF65-F5344CB8AC3E}">
        <p14:creationId xmlns:p14="http://schemas.microsoft.com/office/powerpoint/2010/main" val="3589808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u="sng" dirty="0"/>
              <a:t>Problem:</a:t>
            </a:r>
            <a:br>
              <a:rPr lang="en-US" b="1" u="sng" dirty="0"/>
            </a:br>
            <a:br>
              <a:rPr lang="en-US" b="1" u="sng" dirty="0"/>
            </a:br>
            <a:br>
              <a:rPr lang="en-US" dirty="0"/>
            </a:br>
            <a:endParaRPr lang="en-US" dirty="0"/>
          </a:p>
        </p:txBody>
      </p:sp>
      <p:sp>
        <p:nvSpPr>
          <p:cNvPr id="3" name="Content Placeholder 2"/>
          <p:cNvSpPr>
            <a:spLocks noGrp="1"/>
          </p:cNvSpPr>
          <p:nvPr>
            <p:ph idx="1"/>
          </p:nvPr>
        </p:nvSpPr>
        <p:spPr>
          <a:xfrm>
            <a:off x="1638300" y="1159453"/>
            <a:ext cx="8915400" cy="5419725"/>
          </a:xfrm>
        </p:spPr>
        <p:txBody>
          <a:bodyPr>
            <a:normAutofit lnSpcReduction="10000"/>
          </a:bodyPr>
          <a:lstStyle/>
          <a:p>
            <a:pPr marL="0" indent="0">
              <a:buNone/>
            </a:pPr>
            <a:endParaRPr lang="en-US" dirty="0"/>
          </a:p>
          <a:p>
            <a:r>
              <a:rPr lang="en-US" sz="2400" dirty="0"/>
              <a:t>In 2023 District Staff and Engineers performed a water line assessment of all water lines served by our water systems. They were evaluated for the following:</a:t>
            </a:r>
          </a:p>
          <a:p>
            <a:pPr lvl="1"/>
            <a:r>
              <a:rPr lang="en-US" sz="2000" dirty="0"/>
              <a:t>Material Condition (age of line, breakage history etc.)</a:t>
            </a:r>
          </a:p>
          <a:p>
            <a:pPr lvl="1"/>
            <a:r>
              <a:rPr lang="en-US" sz="2000" dirty="0"/>
              <a:t>Number of homes that line services</a:t>
            </a:r>
          </a:p>
          <a:p>
            <a:pPr lvl="1"/>
            <a:r>
              <a:rPr lang="en-US" sz="2000" dirty="0"/>
              <a:t>Whether or not the line can provide adequate fire flow</a:t>
            </a:r>
          </a:p>
          <a:p>
            <a:r>
              <a:rPr lang="en-US" sz="2400" dirty="0"/>
              <a:t>Based on these criteria, Apache Shores currently possesses 46 water lines that are graded by District Staff and Consultants as substandard. </a:t>
            </a:r>
          </a:p>
          <a:p>
            <a:r>
              <a:rPr lang="en-US" sz="2400" dirty="0"/>
              <a:t>The cost to replace these 46 water lines is estimated by our engineering consultants to be approximately          $73 Million. </a:t>
            </a:r>
          </a:p>
          <a:p>
            <a:r>
              <a:rPr lang="en-US" sz="2400" dirty="0"/>
              <a:t>Final costs will not be available until June of 2026.</a:t>
            </a:r>
            <a:endParaRPr lang="en-US" dirty="0"/>
          </a:p>
          <a:p>
            <a:endParaRPr lang="en-US" dirty="0"/>
          </a:p>
        </p:txBody>
      </p:sp>
    </p:spTree>
    <p:extLst>
      <p:ext uri="{BB962C8B-B14F-4D97-AF65-F5344CB8AC3E}">
        <p14:creationId xmlns:p14="http://schemas.microsoft.com/office/powerpoint/2010/main" val="3072429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AA4C9-592A-4333-B58D-0854F43866AD}"/>
              </a:ext>
            </a:extLst>
          </p:cNvPr>
          <p:cNvSpPr>
            <a:spLocks noGrp="1"/>
          </p:cNvSpPr>
          <p:nvPr>
            <p:ph type="title"/>
          </p:nvPr>
        </p:nvSpPr>
        <p:spPr/>
        <p:txBody>
          <a:bodyPr>
            <a:normAutofit/>
          </a:bodyPr>
          <a:lstStyle/>
          <a:p>
            <a:r>
              <a:rPr lang="en-US" sz="4000" dirty="0"/>
              <a:t>So how did we get here?</a:t>
            </a:r>
          </a:p>
        </p:txBody>
      </p:sp>
      <p:sp>
        <p:nvSpPr>
          <p:cNvPr id="3" name="Content Placeholder 2">
            <a:extLst>
              <a:ext uri="{FF2B5EF4-FFF2-40B4-BE49-F238E27FC236}">
                <a16:creationId xmlns:a16="http://schemas.microsoft.com/office/drawing/2014/main" id="{BAC847AF-9111-4108-9C1A-6CD0ED59D041}"/>
              </a:ext>
            </a:extLst>
          </p:cNvPr>
          <p:cNvSpPr>
            <a:spLocks noGrp="1"/>
          </p:cNvSpPr>
          <p:nvPr>
            <p:ph idx="1"/>
          </p:nvPr>
        </p:nvSpPr>
        <p:spPr>
          <a:xfrm>
            <a:off x="1638300" y="2081047"/>
            <a:ext cx="8915400" cy="4314825"/>
          </a:xfrm>
        </p:spPr>
        <p:txBody>
          <a:bodyPr>
            <a:normAutofit fontScale="92500" lnSpcReduction="10000"/>
          </a:bodyPr>
          <a:lstStyle/>
          <a:p>
            <a:r>
              <a:rPr lang="en-US" sz="2400" dirty="0"/>
              <a:t>In 1997 the Apache Shores Utility Corporation was placed in receivership by the Texas Commission on Environmental Quality (TCEQ) due to substandard operations and inability to meet water quality safety standards. </a:t>
            </a:r>
          </a:p>
          <a:p>
            <a:r>
              <a:rPr lang="en-US" sz="2400" dirty="0"/>
              <a:t>At this time the AS POA approached WCID No. 17 and requested WCID No. 17 take over the Apache Shores Utility Corporation (ASUC) and run it to ensure water quality standards were maintained for the Apache Shores Community. </a:t>
            </a:r>
          </a:p>
          <a:p>
            <a:r>
              <a:rPr lang="en-US" sz="2400" dirty="0"/>
              <a:t>By not joining the District the community avoided having to pay District Taxes. This decision also resulted in the Apache Shores community maintaining financial responsibility for line maintenance and replacement. </a:t>
            </a:r>
          </a:p>
          <a:p>
            <a:endParaRPr lang="en-US" sz="2400" dirty="0"/>
          </a:p>
        </p:txBody>
      </p:sp>
    </p:spTree>
    <p:extLst>
      <p:ext uri="{BB962C8B-B14F-4D97-AF65-F5344CB8AC3E}">
        <p14:creationId xmlns:p14="http://schemas.microsoft.com/office/powerpoint/2010/main" val="1641572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6F7F-AE12-4986-A1CF-DF8211FE2B89}"/>
              </a:ext>
            </a:extLst>
          </p:cNvPr>
          <p:cNvSpPr>
            <a:spLocks noGrp="1"/>
          </p:cNvSpPr>
          <p:nvPr>
            <p:ph type="title"/>
          </p:nvPr>
        </p:nvSpPr>
        <p:spPr/>
        <p:txBody>
          <a:bodyPr/>
          <a:lstStyle/>
          <a:p>
            <a:r>
              <a:rPr lang="en-US" dirty="0"/>
              <a:t>How is the ODF money being spent?</a:t>
            </a:r>
          </a:p>
        </p:txBody>
      </p:sp>
      <p:sp>
        <p:nvSpPr>
          <p:cNvPr id="3" name="Content Placeholder 2">
            <a:extLst>
              <a:ext uri="{FF2B5EF4-FFF2-40B4-BE49-F238E27FC236}">
                <a16:creationId xmlns:a16="http://schemas.microsoft.com/office/drawing/2014/main" id="{522AAF78-C540-4C1F-A005-223F541313A9}"/>
              </a:ext>
            </a:extLst>
          </p:cNvPr>
          <p:cNvSpPr>
            <a:spLocks noGrp="1"/>
          </p:cNvSpPr>
          <p:nvPr>
            <p:ph idx="1"/>
          </p:nvPr>
        </p:nvSpPr>
        <p:spPr>
          <a:xfrm>
            <a:off x="1874508" y="1595215"/>
            <a:ext cx="8915400" cy="5262785"/>
          </a:xfrm>
        </p:spPr>
        <p:txBody>
          <a:bodyPr>
            <a:normAutofit fontScale="92500"/>
          </a:bodyPr>
          <a:lstStyle/>
          <a:p>
            <a:r>
              <a:rPr lang="en-US" sz="2800" dirty="0"/>
              <a:t>Since 2011 the District has collected $1,848,000 from AS residents for water line replacements.</a:t>
            </a:r>
          </a:p>
          <a:p>
            <a:pPr lvl="1"/>
            <a:r>
              <a:rPr lang="en-US" sz="2400" dirty="0"/>
              <a:t>In July 2011 the District completed the General Williamson waterline replacement for $1,400,000</a:t>
            </a:r>
            <a:endParaRPr lang="en-US" sz="2800" dirty="0"/>
          </a:p>
          <a:p>
            <a:pPr lvl="1"/>
            <a:r>
              <a:rPr lang="en-US" sz="2400" dirty="0"/>
              <a:t>In May of 2017 the District completed the Platte Pass and Rainwater waterline replacement projects for $335,000</a:t>
            </a:r>
            <a:endParaRPr lang="en-US" sz="2800" dirty="0"/>
          </a:p>
          <a:p>
            <a:pPr lvl="1"/>
            <a:r>
              <a:rPr lang="en-US" sz="2400" dirty="0"/>
              <a:t>In January of 2022 the District completed the Red Fox waterline project in the amount of $503,000</a:t>
            </a:r>
          </a:p>
          <a:p>
            <a:endParaRPr lang="en-US" sz="2800" dirty="0"/>
          </a:p>
          <a:p>
            <a:r>
              <a:rPr lang="en-US" sz="2800" dirty="0"/>
              <a:t>As of 9/30/2025, Apache Shores has approximately $1,800,000 set aside in capital reserves to pay for upcoming waterline replacements. </a:t>
            </a:r>
          </a:p>
        </p:txBody>
      </p:sp>
    </p:spTree>
    <p:extLst>
      <p:ext uri="{BB962C8B-B14F-4D97-AF65-F5344CB8AC3E}">
        <p14:creationId xmlns:p14="http://schemas.microsoft.com/office/powerpoint/2010/main" val="114245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5EA6B-9A23-403D-9F20-013EB101E68F}"/>
              </a:ext>
            </a:extLst>
          </p:cNvPr>
          <p:cNvSpPr>
            <a:spLocks noGrp="1"/>
          </p:cNvSpPr>
          <p:nvPr>
            <p:ph type="title"/>
          </p:nvPr>
        </p:nvSpPr>
        <p:spPr>
          <a:xfrm>
            <a:off x="1847859" y="302377"/>
            <a:ext cx="8911687" cy="1280890"/>
          </a:xfrm>
        </p:spPr>
        <p:txBody>
          <a:bodyPr/>
          <a:lstStyle/>
          <a:p>
            <a:r>
              <a:rPr lang="en-US" dirty="0"/>
              <a:t>Advantages to joining the District as a defined area</a:t>
            </a:r>
          </a:p>
        </p:txBody>
      </p:sp>
      <p:sp>
        <p:nvSpPr>
          <p:cNvPr id="3" name="Content Placeholder 2">
            <a:extLst>
              <a:ext uri="{FF2B5EF4-FFF2-40B4-BE49-F238E27FC236}">
                <a16:creationId xmlns:a16="http://schemas.microsoft.com/office/drawing/2014/main" id="{D15D2D36-C4BB-4577-9BE0-E7C420D2AA0D}"/>
              </a:ext>
            </a:extLst>
          </p:cNvPr>
          <p:cNvSpPr>
            <a:spLocks noGrp="1"/>
          </p:cNvSpPr>
          <p:nvPr>
            <p:ph idx="1"/>
          </p:nvPr>
        </p:nvSpPr>
        <p:spPr>
          <a:xfrm>
            <a:off x="1727364" y="1905000"/>
            <a:ext cx="8915400" cy="4953000"/>
          </a:xfrm>
        </p:spPr>
        <p:txBody>
          <a:bodyPr>
            <a:normAutofit fontScale="92500" lnSpcReduction="20000"/>
          </a:bodyPr>
          <a:lstStyle/>
          <a:p>
            <a:r>
              <a:rPr lang="en-US" sz="2400" dirty="0"/>
              <a:t>Ability to be represented on the District Board of Directors. </a:t>
            </a:r>
          </a:p>
          <a:p>
            <a:pPr lvl="1"/>
            <a:r>
              <a:rPr lang="en-US" sz="2000" dirty="0"/>
              <a:t>Have a voice in the future direction of the District and the services we provide to our customers. </a:t>
            </a:r>
          </a:p>
          <a:p>
            <a:r>
              <a:rPr lang="en-US" sz="2400" dirty="0"/>
              <a:t>Ability to complete the work in a timely fashion ~ 10 years and have the ODF go away. </a:t>
            </a:r>
          </a:p>
          <a:p>
            <a:pPr lvl="1"/>
            <a:r>
              <a:rPr lang="en-US" sz="2000" dirty="0"/>
              <a:t>This will result in improved service</a:t>
            </a:r>
          </a:p>
          <a:p>
            <a:pPr lvl="1"/>
            <a:r>
              <a:rPr lang="en-US" sz="2000" dirty="0"/>
              <a:t>Fewer community disruptions due to line breaks</a:t>
            </a:r>
          </a:p>
          <a:p>
            <a:pPr lvl="1"/>
            <a:r>
              <a:rPr lang="en-US" sz="2000" dirty="0"/>
              <a:t>Improved roads as disturbed roads will be restored following construction per County standards</a:t>
            </a:r>
          </a:p>
          <a:p>
            <a:pPr lvl="2"/>
            <a:r>
              <a:rPr lang="en-US" sz="1800" dirty="0"/>
              <a:t>POA may be able to transfer some roads to the County</a:t>
            </a:r>
          </a:p>
          <a:p>
            <a:pPr lvl="1"/>
            <a:r>
              <a:rPr lang="en-US" sz="2000" dirty="0"/>
              <a:t>Potential improvements to home insurance rates</a:t>
            </a:r>
          </a:p>
          <a:p>
            <a:pPr lvl="1"/>
            <a:r>
              <a:rPr lang="en-US" sz="2000" dirty="0"/>
              <a:t>FIRE PROTECTION as quickly as possible</a:t>
            </a:r>
          </a:p>
          <a:p>
            <a:r>
              <a:rPr lang="en-US" sz="2200" dirty="0"/>
              <a:t>Transferring long-term financial responsibility for line upkeep to WCID No. 17. </a:t>
            </a:r>
          </a:p>
        </p:txBody>
      </p:sp>
    </p:spTree>
    <p:extLst>
      <p:ext uri="{BB962C8B-B14F-4D97-AF65-F5344CB8AC3E}">
        <p14:creationId xmlns:p14="http://schemas.microsoft.com/office/powerpoint/2010/main" val="311072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1FE7F-0313-4CB9-B7AA-5C18CB784341}"/>
              </a:ext>
            </a:extLst>
          </p:cNvPr>
          <p:cNvSpPr>
            <a:spLocks noGrp="1"/>
          </p:cNvSpPr>
          <p:nvPr>
            <p:ph type="title"/>
          </p:nvPr>
        </p:nvSpPr>
        <p:spPr>
          <a:xfrm>
            <a:off x="2223145" y="278671"/>
            <a:ext cx="8911687" cy="1280890"/>
          </a:xfrm>
        </p:spPr>
        <p:txBody>
          <a:bodyPr>
            <a:normAutofit fontScale="90000"/>
          </a:bodyPr>
          <a:lstStyle/>
          <a:p>
            <a:r>
              <a:rPr lang="en-US" dirty="0"/>
              <a:t>So why would I want to pay taxes instead of paying the Out of District fee?</a:t>
            </a:r>
          </a:p>
        </p:txBody>
      </p:sp>
      <p:sp>
        <p:nvSpPr>
          <p:cNvPr id="3" name="Content Placeholder 2">
            <a:extLst>
              <a:ext uri="{FF2B5EF4-FFF2-40B4-BE49-F238E27FC236}">
                <a16:creationId xmlns:a16="http://schemas.microsoft.com/office/drawing/2014/main" id="{0F8A0D17-53FE-4FE5-9635-2F1A5FA602D5}"/>
              </a:ext>
            </a:extLst>
          </p:cNvPr>
          <p:cNvSpPr>
            <a:spLocks noGrp="1"/>
          </p:cNvSpPr>
          <p:nvPr>
            <p:ph idx="1"/>
          </p:nvPr>
        </p:nvSpPr>
        <p:spPr>
          <a:xfrm>
            <a:off x="2425926" y="1755228"/>
            <a:ext cx="8915400" cy="4920155"/>
          </a:xfrm>
        </p:spPr>
        <p:txBody>
          <a:bodyPr>
            <a:normAutofit/>
          </a:bodyPr>
          <a:lstStyle/>
          <a:p>
            <a:r>
              <a:rPr lang="en-US" sz="2000" dirty="0"/>
              <a:t>Out of District Fee will not go away once the work is completed:</a:t>
            </a:r>
          </a:p>
          <a:p>
            <a:pPr lvl="1"/>
            <a:r>
              <a:rPr lang="en-US" sz="1800" dirty="0"/>
              <a:t>Based on cost estimates of future line repairs a permanent ODF of approximately $250/month would be required to required to maintain the Apache Shores water lines.</a:t>
            </a:r>
          </a:p>
          <a:p>
            <a:r>
              <a:rPr lang="en-US" sz="2000" dirty="0"/>
              <a:t>Out of District Fee will require the majority of home owners to pay more than if they paid a Defined Area Tax.</a:t>
            </a:r>
          </a:p>
          <a:p>
            <a:pPr marL="457200" lvl="1" indent="0">
              <a:buNone/>
            </a:pPr>
            <a:endParaRPr lang="en-US" sz="1800" dirty="0"/>
          </a:p>
          <a:p>
            <a:r>
              <a:rPr lang="en-US" sz="2000" dirty="0"/>
              <a:t>Defined Area Tax Rates will go away when the bonds are paid off. </a:t>
            </a:r>
          </a:p>
          <a:p>
            <a:r>
              <a:rPr lang="en-US" sz="2000" dirty="0"/>
              <a:t>By joining the District as a Defined Area:</a:t>
            </a:r>
          </a:p>
          <a:p>
            <a:pPr lvl="1"/>
            <a:r>
              <a:rPr lang="en-US" sz="1800" dirty="0"/>
              <a:t>The District will take on the long-term costs for all waterline improvements and maintenance in Apache Shores. </a:t>
            </a:r>
          </a:p>
          <a:p>
            <a:pPr lvl="1"/>
            <a:r>
              <a:rPr lang="en-US" sz="1800" dirty="0"/>
              <a:t>Apache Shores will be eligible to elect District Board members, giving the community a voice in District policy and decisions. </a:t>
            </a:r>
          </a:p>
          <a:p>
            <a:pPr marL="0" indent="0">
              <a:buNone/>
            </a:pPr>
            <a:endParaRPr lang="en-US" dirty="0"/>
          </a:p>
          <a:p>
            <a:pPr lvl="1"/>
            <a:endParaRPr lang="en-US" dirty="0"/>
          </a:p>
        </p:txBody>
      </p:sp>
    </p:spTree>
    <p:extLst>
      <p:ext uri="{BB962C8B-B14F-4D97-AF65-F5344CB8AC3E}">
        <p14:creationId xmlns:p14="http://schemas.microsoft.com/office/powerpoint/2010/main" val="3440003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FA4A-0277-4397-8F69-98C296E3331D}"/>
              </a:ext>
            </a:extLst>
          </p:cNvPr>
          <p:cNvSpPr>
            <a:spLocks noGrp="1"/>
          </p:cNvSpPr>
          <p:nvPr>
            <p:ph type="title"/>
          </p:nvPr>
        </p:nvSpPr>
        <p:spPr/>
        <p:txBody>
          <a:bodyPr/>
          <a:lstStyle/>
          <a:p>
            <a:r>
              <a:rPr lang="en-US" dirty="0"/>
              <a:t>What am I committing to by signing the petition?</a:t>
            </a:r>
          </a:p>
        </p:txBody>
      </p:sp>
      <p:sp>
        <p:nvSpPr>
          <p:cNvPr id="3" name="Content Placeholder 2">
            <a:extLst>
              <a:ext uri="{FF2B5EF4-FFF2-40B4-BE49-F238E27FC236}">
                <a16:creationId xmlns:a16="http://schemas.microsoft.com/office/drawing/2014/main" id="{876EDA38-7735-4D9E-A5B1-C89D5560FFC2}"/>
              </a:ext>
            </a:extLst>
          </p:cNvPr>
          <p:cNvSpPr>
            <a:spLocks noGrp="1"/>
          </p:cNvSpPr>
          <p:nvPr>
            <p:ph idx="1"/>
          </p:nvPr>
        </p:nvSpPr>
        <p:spPr>
          <a:xfrm>
            <a:off x="2592925" y="2743200"/>
            <a:ext cx="8915400" cy="3777622"/>
          </a:xfrm>
        </p:spPr>
        <p:txBody>
          <a:bodyPr>
            <a:normAutofit/>
          </a:bodyPr>
          <a:lstStyle/>
          <a:p>
            <a:r>
              <a:rPr lang="en-US" sz="2400" dirty="0"/>
              <a:t>If you chose to sign the petition you are simply agreeing to hold an election on whether Apache Shores should join the District. </a:t>
            </a:r>
          </a:p>
          <a:p>
            <a:endParaRPr lang="en-US" sz="2400" dirty="0"/>
          </a:p>
          <a:p>
            <a:r>
              <a:rPr lang="en-US" sz="2400" dirty="0"/>
              <a:t>That is it. </a:t>
            </a:r>
          </a:p>
        </p:txBody>
      </p:sp>
    </p:spTree>
    <p:extLst>
      <p:ext uri="{BB962C8B-B14F-4D97-AF65-F5344CB8AC3E}">
        <p14:creationId xmlns:p14="http://schemas.microsoft.com/office/powerpoint/2010/main" val="102813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A686C-A9E4-4F11-9346-356BC0577C1D}"/>
              </a:ext>
            </a:extLst>
          </p:cNvPr>
          <p:cNvSpPr>
            <a:spLocks noGrp="1"/>
          </p:cNvSpPr>
          <p:nvPr>
            <p:ph type="title"/>
          </p:nvPr>
        </p:nvSpPr>
        <p:spPr/>
        <p:txBody>
          <a:bodyPr/>
          <a:lstStyle/>
          <a:p>
            <a:r>
              <a:rPr lang="en-US" dirty="0"/>
              <a:t>Why do we have to figure this out now? </a:t>
            </a:r>
          </a:p>
        </p:txBody>
      </p:sp>
      <p:sp>
        <p:nvSpPr>
          <p:cNvPr id="3" name="Content Placeholder 2">
            <a:extLst>
              <a:ext uri="{FF2B5EF4-FFF2-40B4-BE49-F238E27FC236}">
                <a16:creationId xmlns:a16="http://schemas.microsoft.com/office/drawing/2014/main" id="{E7168D2F-F954-4F7F-B9E6-763DB1A2A16D}"/>
              </a:ext>
            </a:extLst>
          </p:cNvPr>
          <p:cNvSpPr>
            <a:spLocks noGrp="1"/>
          </p:cNvSpPr>
          <p:nvPr>
            <p:ph idx="1"/>
          </p:nvPr>
        </p:nvSpPr>
        <p:spPr>
          <a:xfrm>
            <a:off x="2589212" y="1840566"/>
            <a:ext cx="8915400" cy="4393324"/>
          </a:xfrm>
        </p:spPr>
        <p:txBody>
          <a:bodyPr>
            <a:normAutofit/>
          </a:bodyPr>
          <a:lstStyle/>
          <a:p>
            <a:r>
              <a:rPr lang="en-US" sz="2000" dirty="0"/>
              <a:t>The longer we wait to determine the path forward the more expensive these projects become and the higher the ODF or Tax Rate will be. </a:t>
            </a:r>
          </a:p>
          <a:p>
            <a:endParaRPr lang="en-US" sz="2000" dirty="0"/>
          </a:p>
          <a:p>
            <a:r>
              <a:rPr lang="en-US" sz="2000" dirty="0"/>
              <a:t>Delaying is a big part of how we all collectively have gotten into this mess in the first place. </a:t>
            </a:r>
          </a:p>
          <a:p>
            <a:endParaRPr lang="en-US" sz="2000" dirty="0"/>
          </a:p>
          <a:p>
            <a:r>
              <a:rPr lang="en-US" sz="2000" dirty="0"/>
              <a:t>Regardless of is Apache Shores choses to join the District or not, we will always do our best to ensure the work gets done correctly and in a cost-effective manner as possible, </a:t>
            </a:r>
          </a:p>
          <a:p>
            <a:pPr lvl="1"/>
            <a:r>
              <a:rPr lang="en-US" sz="2000" dirty="0"/>
              <a:t>But delaying further only hurts the community. </a:t>
            </a:r>
          </a:p>
        </p:txBody>
      </p:sp>
    </p:spTree>
    <p:extLst>
      <p:ext uri="{BB962C8B-B14F-4D97-AF65-F5344CB8AC3E}">
        <p14:creationId xmlns:p14="http://schemas.microsoft.com/office/powerpoint/2010/main" val="348089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9ED7A-7546-4D6C-8E09-41C99E7204BB}"/>
              </a:ext>
            </a:extLst>
          </p:cNvPr>
          <p:cNvSpPr>
            <a:spLocks noGrp="1"/>
          </p:cNvSpPr>
          <p:nvPr>
            <p:ph type="title"/>
          </p:nvPr>
        </p:nvSpPr>
        <p:spPr>
          <a:xfrm>
            <a:off x="1905028" y="196272"/>
            <a:ext cx="8911687" cy="1280890"/>
          </a:xfrm>
        </p:spPr>
        <p:txBody>
          <a:bodyPr/>
          <a:lstStyle/>
          <a:p>
            <a:r>
              <a:rPr lang="en-US" dirty="0"/>
              <a:t>Community Questions:</a:t>
            </a:r>
          </a:p>
        </p:txBody>
      </p:sp>
      <p:sp>
        <p:nvSpPr>
          <p:cNvPr id="3" name="Content Placeholder 2">
            <a:extLst>
              <a:ext uri="{FF2B5EF4-FFF2-40B4-BE49-F238E27FC236}">
                <a16:creationId xmlns:a16="http://schemas.microsoft.com/office/drawing/2014/main" id="{253336FB-F793-4D1D-AA25-1A4B9DC61B3B}"/>
              </a:ext>
            </a:extLst>
          </p:cNvPr>
          <p:cNvSpPr>
            <a:spLocks noGrp="1"/>
          </p:cNvSpPr>
          <p:nvPr>
            <p:ph idx="1"/>
          </p:nvPr>
        </p:nvSpPr>
        <p:spPr>
          <a:xfrm>
            <a:off x="1990122" y="836717"/>
            <a:ext cx="8915400" cy="5469622"/>
          </a:xfrm>
        </p:spPr>
        <p:txBody>
          <a:bodyPr>
            <a:normAutofit/>
          </a:bodyPr>
          <a:lstStyle/>
          <a:p>
            <a:r>
              <a:rPr lang="en-US" sz="2400" b="1" dirty="0"/>
              <a:t>Q: You are only trying to get us to join the District to make money off from us. </a:t>
            </a:r>
          </a:p>
          <a:p>
            <a:r>
              <a:rPr lang="en-US" sz="2400" dirty="0">
                <a:solidFill>
                  <a:srgbClr val="FF0000"/>
                </a:solidFill>
              </a:rPr>
              <a:t>A: This couldn’t be further from the truth. </a:t>
            </a:r>
          </a:p>
          <a:p>
            <a:pPr lvl="1"/>
            <a:r>
              <a:rPr lang="en-US" sz="2600" dirty="0">
                <a:solidFill>
                  <a:srgbClr val="FF0000"/>
                </a:solidFill>
              </a:rPr>
              <a:t>Asking Apache Shores to join the District is a time consuming and expensive proposition. It would be easier to simply set an ODF rate at a level that raises the necessary funds and conduct the work with or without Apache Shores input. </a:t>
            </a:r>
          </a:p>
          <a:p>
            <a:pPr lvl="1"/>
            <a:r>
              <a:rPr lang="en-US" sz="2400" dirty="0">
                <a:solidFill>
                  <a:srgbClr val="FF0000"/>
                </a:solidFill>
              </a:rPr>
              <a:t>But having you in District where you can take advantage of being District residents and have a choice in the long-term direction of the District is, I believe, the correct answer. </a:t>
            </a:r>
          </a:p>
        </p:txBody>
      </p:sp>
    </p:spTree>
    <p:extLst>
      <p:ext uri="{BB962C8B-B14F-4D97-AF65-F5344CB8AC3E}">
        <p14:creationId xmlns:p14="http://schemas.microsoft.com/office/powerpoint/2010/main" val="374913591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17840</TotalTime>
  <Words>1139</Words>
  <Application>Microsoft Office PowerPoint</Application>
  <PresentationFormat>Widescreen</PresentationFormat>
  <Paragraphs>74</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Wisp</vt:lpstr>
      <vt:lpstr>Apache Shores Service Area Waterline Replacement Issue:   46 Substandard water lines require replacement at an estimated cost of $73 Million. </vt:lpstr>
      <vt:lpstr>Problem:   </vt:lpstr>
      <vt:lpstr>So how did we get here?</vt:lpstr>
      <vt:lpstr>How is the ODF money being spent?</vt:lpstr>
      <vt:lpstr>Advantages to joining the District as a defined area</vt:lpstr>
      <vt:lpstr>So why would I want to pay taxes instead of paying the Out of District fee?</vt:lpstr>
      <vt:lpstr>What am I committing to by signing the petition?</vt:lpstr>
      <vt:lpstr>Why do we have to figure this out now? </vt:lpstr>
      <vt:lpstr>Community Questions:</vt:lpstr>
      <vt:lpstr>Community Questions:</vt:lpstr>
      <vt:lpstr>Community Questions:</vt:lpstr>
      <vt:lpstr>PowerPoint Presentation</vt:lpstr>
    </vt:vector>
  </TitlesOfParts>
  <Company>WCID17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WCID 17 Fiscal Year 2020 Budget Presentation</dc:title>
  <dc:creator>Jason Homan</dc:creator>
  <cp:lastModifiedBy>Jason Homan</cp:lastModifiedBy>
  <cp:revision>238</cp:revision>
  <cp:lastPrinted>2026-04-21T20:23:17Z</cp:lastPrinted>
  <dcterms:created xsi:type="dcterms:W3CDTF">2019-08-08T15:40:01Z</dcterms:created>
  <dcterms:modified xsi:type="dcterms:W3CDTF">2026-06-24T21:25:16Z</dcterms:modified>
</cp:coreProperties>
</file>